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作业之行动科学指北…"/>
          <p:cNvSpPr txBox="1"/>
          <p:nvPr>
            <p:ph type="ctrTitle"/>
          </p:nvPr>
        </p:nvSpPr>
        <p:spPr>
          <a:xfrm>
            <a:off x="1162267" y="2858041"/>
            <a:ext cx="10255770" cy="4704321"/>
          </a:xfrm>
          <a:prstGeom prst="rect">
            <a:avLst/>
          </a:prstGeom>
        </p:spPr>
        <p:txBody>
          <a:bodyPr/>
          <a:lstStyle/>
          <a:p>
            <a:pPr defTabSz="309625">
              <a:defRPr sz="5299"/>
            </a:pPr>
            <a:r>
              <a:t>大作业之行动科学指北</a:t>
            </a:r>
          </a:p>
          <a:p>
            <a:pPr defTabSz="309625">
              <a:defRPr sz="4240"/>
            </a:pPr>
            <a:r>
              <a:t>or</a:t>
            </a:r>
          </a:p>
          <a:p>
            <a:pPr defTabSz="309625">
              <a:defRPr sz="4240"/>
            </a:pPr>
            <a:r>
              <a:t>BP踩坑指南</a:t>
            </a:r>
          </a:p>
          <a:p>
            <a:pPr defTabSz="309625">
              <a:defRPr sz="4240"/>
            </a:pPr>
          </a:p>
          <a:p>
            <a:pPr defTabSz="309625">
              <a:defRPr sz="4240"/>
            </a:pPr>
          </a:p>
          <a:p>
            <a:pPr defTabSz="309625">
              <a:defRPr sz="2649"/>
            </a:pPr>
            <a:r>
              <a:t>组员：张弘  升升  宋明迅  段义波</a:t>
            </a:r>
          </a:p>
          <a:p>
            <a:pPr defTabSz="309625">
              <a:defRPr sz="2649"/>
            </a:pPr>
            <a:r>
              <a:t>辅导员：舟舟  掬元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437" y="3217141"/>
            <a:ext cx="9853926" cy="557450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Edwin Locke 1960s提出"/>
          <p:cNvSpPr txBox="1"/>
          <p:nvPr/>
        </p:nvSpPr>
        <p:spPr>
          <a:xfrm>
            <a:off x="5221649" y="2669404"/>
            <a:ext cx="209979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/>
            <a:r>
              <a:t>Edwin Locke 1960s提出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0406" y="641282"/>
            <a:ext cx="3464987" cy="2418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选题组队…"/>
          <p:cNvSpPr txBox="1"/>
          <p:nvPr>
            <p:ph type="title"/>
          </p:nvPr>
        </p:nvSpPr>
        <p:spPr>
          <a:xfrm>
            <a:off x="1270000" y="2393401"/>
            <a:ext cx="10464800" cy="5134288"/>
          </a:xfrm>
          <a:prstGeom prst="rect">
            <a:avLst/>
          </a:prstGeom>
        </p:spPr>
        <p:txBody>
          <a:bodyPr/>
          <a:lstStyle/>
          <a:p>
            <a:pPr/>
            <a:r>
              <a:t>选题组队</a:t>
            </a:r>
          </a:p>
          <a:p>
            <a:pPr/>
            <a:r>
              <a:t>1. 意义镀金术 </a:t>
            </a:r>
          </a:p>
          <a:p>
            <a:pPr/>
            <a:r>
              <a:t>2. 进步型目标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Deci 和 Carol Dweck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图像画廊"/>
          <p:cNvGrpSpPr/>
          <p:nvPr/>
        </p:nvGrpSpPr>
        <p:grpSpPr>
          <a:xfrm>
            <a:off x="952500" y="1270000"/>
            <a:ext cx="11099800" cy="7202579"/>
            <a:chOff x="0" y="0"/>
            <a:chExt cx="11099800" cy="7202578"/>
          </a:xfrm>
        </p:grpSpPr>
        <p:pic>
          <p:nvPicPr>
            <p:cNvPr id="149" name="growthmindset.jpeg" descr="growthmindset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387" r="0" b="2387"/>
            <a:stretch>
              <a:fillRect/>
            </a:stretch>
          </p:blipFill>
          <p:spPr>
            <a:xfrm>
              <a:off x="0" y="0"/>
              <a:ext cx="11099800" cy="675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矩形"/>
            <p:cNvSpPr/>
            <p:nvPr/>
          </p:nvSpPr>
          <p:spPr>
            <a:xfrm>
              <a:off x="0" y="6827267"/>
              <a:ext cx="11099800" cy="3753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l" defTabSz="457200">
                <a:lnSpc>
                  <a:spcPts val="3700"/>
                </a:lnSpc>
                <a:defRPr b="0" sz="1600">
                  <a:solidFill>
                    <a:srgbClr val="333333"/>
                  </a:solidFill>
                </a:defRPr>
              </a:lvl1pPr>
            </a:lstStyle>
            <a:p>
              <a:pPr/>
              <a:r>
                <a:t>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相信自己能成功…"/>
          <p:cNvSpPr txBox="1"/>
          <p:nvPr>
            <p:ph type="title"/>
          </p:nvPr>
        </p:nvSpPr>
        <p:spPr>
          <a:xfrm>
            <a:off x="1270000" y="2354865"/>
            <a:ext cx="10464800" cy="5043870"/>
          </a:xfrm>
          <a:prstGeom prst="rect">
            <a:avLst/>
          </a:prstGeom>
        </p:spPr>
        <p:txBody>
          <a:bodyPr/>
          <a:lstStyle/>
          <a:p>
            <a:pPr defTabSz="455675">
              <a:defRPr sz="6240"/>
            </a:pPr>
            <a:r>
              <a:t>相信自己能成功</a:t>
            </a:r>
          </a:p>
          <a:p>
            <a:pPr defTabSz="455675">
              <a:defRPr sz="6240"/>
            </a:pPr>
            <a:r>
              <a:t>与</a:t>
            </a:r>
          </a:p>
          <a:p>
            <a:pPr defTabSz="455675">
              <a:defRPr sz="6240"/>
            </a:pPr>
            <a:r>
              <a:t>相信自己能轻易成功</a:t>
            </a:r>
          </a:p>
          <a:p>
            <a:pPr defTabSz="455675">
              <a:defRPr sz="6240"/>
            </a:pPr>
            <a:r>
              <a:t>对我们的行为有什么不同影响？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目标与计划…"/>
          <p:cNvSpPr txBox="1"/>
          <p:nvPr>
            <p:ph type="title"/>
          </p:nvPr>
        </p:nvSpPr>
        <p:spPr>
          <a:xfrm>
            <a:off x="1269999" y="2478649"/>
            <a:ext cx="10464801" cy="5652928"/>
          </a:xfrm>
          <a:prstGeom prst="rect">
            <a:avLst/>
          </a:prstGeom>
        </p:spPr>
        <p:txBody>
          <a:bodyPr/>
          <a:lstStyle/>
          <a:p>
            <a:pPr defTabSz="327152">
              <a:defRPr sz="5600"/>
            </a:pPr>
            <a:r>
              <a:t>目标与计划</a:t>
            </a:r>
          </a:p>
          <a:p>
            <a:pPr defTabSz="327152">
              <a:defRPr sz="5600"/>
            </a:pPr>
          </a:p>
          <a:p>
            <a:pPr defTabSz="327152">
              <a:defRPr sz="4480"/>
            </a:pPr>
            <a:r>
              <a:t>1. 具体化，难度化</a:t>
            </a:r>
          </a:p>
          <a:p>
            <a:pPr defTabSz="327152">
              <a:defRPr sz="4480"/>
            </a:pPr>
            <a:r>
              <a:t>2. 计划</a:t>
            </a:r>
          </a:p>
          <a:p>
            <a:pPr defTabSz="327152">
              <a:defRPr sz="4480"/>
            </a:pPr>
            <a:r>
              <a:t>3. 心里对照</a:t>
            </a:r>
          </a:p>
          <a:p>
            <a:pPr defTabSz="327152">
              <a:defRPr sz="4480"/>
            </a:pPr>
            <a:r>
              <a:t>4. 反馈 和 回顾</a:t>
            </a:r>
          </a:p>
          <a:p>
            <a:pPr defTabSz="327152">
              <a:defRPr sz="1120"/>
            </a:pPr>
          </a:p>
          <a:p>
            <a:pPr defTabSz="327152">
              <a:defRPr sz="1120"/>
            </a:pPr>
            <a:r>
              <a:t>Edwin LOCKE &amp; 奥丁根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684" y="5382055"/>
            <a:ext cx="9575381" cy="307833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心理对照…"/>
          <p:cNvSpPr txBox="1"/>
          <p:nvPr>
            <p:ph type="title"/>
          </p:nvPr>
        </p:nvSpPr>
        <p:spPr>
          <a:xfrm>
            <a:off x="992974" y="1460545"/>
            <a:ext cx="10464801" cy="4051496"/>
          </a:xfrm>
          <a:prstGeom prst="rect">
            <a:avLst/>
          </a:prstGeom>
        </p:spPr>
        <p:txBody>
          <a:bodyPr/>
          <a:lstStyle/>
          <a:p>
            <a:pPr algn="l" defTabSz="457200">
              <a:defRPr b="1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心理对照</a:t>
            </a:r>
          </a:p>
          <a:p>
            <a:pPr algn="l" defTabSz="457200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是心理学家加布里埃尔·奥丁根大量研究了“相信自己能成功”与“相信自己能轻而易举成功”这两种不同信念对动力所产生的不同影响，屡次发现它们对成功起着极为不同的作用。</a:t>
            </a:r>
          </a:p>
          <a:p>
            <a:pPr algn="l" defTabSz="457200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对结果的想象</a:t>
            </a:r>
            <a:r>
              <a:t>：乐观有利于实现目标</a:t>
            </a:r>
          </a:p>
          <a:p>
            <a:pPr algn="l" defTabSz="457200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/>
                </a:solidFill>
              </a:rPr>
              <a:t>对过程的想象</a:t>
            </a:r>
            <a:r>
              <a:t>：悲观有利于实现目标</a:t>
            </a:r>
          </a:p>
          <a:p>
            <a:pPr algn="l" defTabSz="457200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指人们在思维过程中首先想象目标实现后的收获,然后思考现实中阻碍实现目标的因素,通过对比目标实现后的收获和现实中的障碍,使未来和现实同时通达,在未来和现实之间建立起心理联结,激活个体达成目标（成功）的期望。心理对照策略不仅能够改变人们的认知和动机,还能够改变个体对于消极反馈的反应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执行问题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6240"/>
            </a:pPr>
            <a:r>
              <a:t>执行问题</a:t>
            </a:r>
          </a:p>
          <a:p>
            <a:pPr defTabSz="455675">
              <a:defRPr sz="6240"/>
            </a:pPr>
          </a:p>
          <a:p>
            <a:pPr defTabSz="455675">
              <a:defRPr sz="6240"/>
            </a:pPr>
            <a:r>
              <a:t>复杂问题该如何处理？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1.  自主性…"/>
          <p:cNvSpPr txBox="1"/>
          <p:nvPr>
            <p:ph type="title"/>
          </p:nvPr>
        </p:nvSpPr>
        <p:spPr>
          <a:xfrm>
            <a:off x="1270000" y="2527525"/>
            <a:ext cx="10464800" cy="4938843"/>
          </a:xfrm>
          <a:prstGeom prst="rect">
            <a:avLst/>
          </a:prstGeom>
        </p:spPr>
        <p:txBody>
          <a:bodyPr/>
          <a:lstStyle/>
          <a:p>
            <a:pPr defTabSz="432308">
              <a:defRPr sz="5920"/>
            </a:pPr>
            <a:r>
              <a:t>1.  自主性</a:t>
            </a:r>
          </a:p>
          <a:p>
            <a:pPr defTabSz="432308">
              <a:defRPr sz="5920"/>
            </a:pPr>
            <a:r>
              <a:t>2.  简单规范</a:t>
            </a:r>
          </a:p>
          <a:p>
            <a:pPr defTabSz="432308">
              <a:defRPr sz="5920"/>
            </a:pPr>
            <a:r>
              <a:t>3.  防御性思维，无脑式卡片</a:t>
            </a:r>
          </a:p>
          <a:p>
            <a:pPr defTabSz="432308">
              <a:defRPr sz="5920"/>
            </a:pPr>
            <a:r>
              <a:t>4.  不轻言放弃</a:t>
            </a:r>
          </a:p>
          <a:p>
            <a:pPr defTabSz="432308">
              <a:defRPr sz="1480"/>
            </a:pPr>
          </a:p>
          <a:p>
            <a:pPr defTabSz="432308">
              <a:defRPr sz="1480"/>
            </a:pPr>
            <a:r>
              <a:t>Deci 和 Tory Higgins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集体智慧…"/>
          <p:cNvSpPr txBox="1"/>
          <p:nvPr>
            <p:ph type="title"/>
          </p:nvPr>
        </p:nvSpPr>
        <p:spPr>
          <a:xfrm>
            <a:off x="1270000" y="2155092"/>
            <a:ext cx="10464800" cy="5536960"/>
          </a:xfrm>
          <a:prstGeom prst="rect">
            <a:avLst/>
          </a:prstGeom>
        </p:spPr>
        <p:txBody>
          <a:bodyPr/>
          <a:lstStyle/>
          <a:p>
            <a:pPr defTabSz="350520">
              <a:defRPr sz="7200"/>
            </a:pPr>
            <a:r>
              <a:t>集体智慧</a:t>
            </a:r>
          </a:p>
          <a:p>
            <a:pPr defTabSz="350520">
              <a:defRPr sz="4800"/>
            </a:pPr>
          </a:p>
          <a:p>
            <a:pPr defTabSz="350520">
              <a:defRPr sz="4800"/>
            </a:pPr>
            <a:r>
              <a:t>天天发散猛如虎</a:t>
            </a:r>
          </a:p>
          <a:p>
            <a:pPr defTabSz="350520">
              <a:defRPr sz="4800"/>
            </a:pPr>
            <a:r>
              <a:t>一到整合累成狗</a:t>
            </a:r>
          </a:p>
          <a:p>
            <a:pPr defTabSz="350520">
              <a:defRPr sz="4800"/>
            </a:pPr>
          </a:p>
          <a:p>
            <a:pPr defTabSz="350520">
              <a:defRPr sz="4800"/>
            </a:pPr>
            <a:r>
              <a:t>有木有？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双向学习模式…"/>
          <p:cNvSpPr txBox="1"/>
          <p:nvPr>
            <p:ph type="title"/>
          </p:nvPr>
        </p:nvSpPr>
        <p:spPr>
          <a:xfrm>
            <a:off x="1270000" y="2627201"/>
            <a:ext cx="10464800" cy="4767206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双向学习模式</a:t>
            </a:r>
          </a:p>
          <a:p>
            <a:pPr defTabSz="484886">
              <a:defRPr sz="6640"/>
            </a:pPr>
          </a:p>
          <a:p>
            <a:pPr defTabSz="484886">
              <a:defRPr sz="6640"/>
            </a:pPr>
            <a:r>
              <a:t>深度会谈:悬挂假设，辅导者</a:t>
            </a:r>
          </a:p>
          <a:p>
            <a:pPr defTabSz="484886">
              <a:defRPr sz="1660"/>
            </a:pPr>
          </a:p>
          <a:p>
            <a:pPr defTabSz="484886">
              <a:defRPr sz="1660"/>
            </a:pPr>
            <a:r>
              <a:t>Argyris 和 Peter Senge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目标…"/>
          <p:cNvSpPr txBox="1"/>
          <p:nvPr>
            <p:ph type="title"/>
          </p:nvPr>
        </p:nvSpPr>
        <p:spPr>
          <a:xfrm>
            <a:off x="622405" y="1591061"/>
            <a:ext cx="11417196" cy="4697409"/>
          </a:xfrm>
          <a:prstGeom prst="rect">
            <a:avLst/>
          </a:prstGeom>
        </p:spPr>
        <p:txBody>
          <a:bodyPr/>
          <a:lstStyle/>
          <a:p>
            <a:pPr defTabSz="321310">
              <a:defRPr sz="5500"/>
            </a:pPr>
            <a:r>
              <a:t>目标  </a:t>
            </a:r>
          </a:p>
          <a:p>
            <a:pPr defTabSz="321310">
              <a:defRPr sz="5500"/>
            </a:pPr>
          </a:p>
          <a:p>
            <a:pPr defTabSz="321310">
              <a:defRPr sz="4400"/>
            </a:pPr>
            <a:r>
              <a:t>结合行动科学，让我们更高效的完成大作业，激发更多人参与大作业。减少大作业的流产。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大作业工具与规范清单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8150">
              <a:defRPr sz="6000"/>
            </a:pPr>
            <a:r>
              <a:t>大作业工具与规范清单</a:t>
            </a:r>
          </a:p>
          <a:p>
            <a:pPr defTabSz="438150">
              <a:defRPr sz="6000"/>
            </a:pPr>
            <a:r>
              <a:t>行动阻碍清单</a:t>
            </a:r>
          </a:p>
          <a:p>
            <a:pPr defTabSz="438150">
              <a:defRPr sz="6000"/>
            </a:pPr>
            <a:r>
              <a:t>开源完善中，欢迎你的参与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谢谢聆听"/>
          <p:cNvSpPr txBox="1"/>
          <p:nvPr>
            <p:ph type="ctrTitle"/>
          </p:nvPr>
        </p:nvSpPr>
        <p:spPr>
          <a:xfrm>
            <a:off x="1162267" y="3639038"/>
            <a:ext cx="10388150" cy="2574449"/>
          </a:xfrm>
          <a:prstGeom prst="rect">
            <a:avLst/>
          </a:prstGeom>
        </p:spPr>
        <p:txBody>
          <a:bodyPr/>
          <a:lstStyle/>
          <a:p>
            <a:pPr/>
            <a:r>
              <a:t>谢谢聆听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目录…"/>
          <p:cNvSpPr txBox="1"/>
          <p:nvPr>
            <p:ph type="title"/>
          </p:nvPr>
        </p:nvSpPr>
        <p:spPr>
          <a:xfrm>
            <a:off x="1154152" y="1570861"/>
            <a:ext cx="9887603" cy="6068648"/>
          </a:xfrm>
          <a:prstGeom prst="rect">
            <a:avLst/>
          </a:prstGeom>
        </p:spPr>
        <p:txBody>
          <a:bodyPr/>
          <a:lstStyle/>
          <a:p>
            <a:pPr defTabSz="280415">
              <a:defRPr sz="4800"/>
            </a:pPr>
            <a:r>
              <a:t>目录</a:t>
            </a:r>
          </a:p>
          <a:p>
            <a:pPr algn="l" defTabSz="280415">
              <a:defRPr sz="3839"/>
            </a:pPr>
          </a:p>
          <a:p>
            <a:pPr defTabSz="280415">
              <a:defRPr sz="3839"/>
            </a:pPr>
            <a:r>
              <a:t>1. 核心理论</a:t>
            </a:r>
          </a:p>
          <a:p>
            <a:pPr defTabSz="280415">
              <a:defRPr sz="1440"/>
            </a:pPr>
            <a:r>
              <a:t>双环学习，双向学习，目标设置理论，自我决定论</a:t>
            </a:r>
          </a:p>
          <a:p>
            <a:pPr defTabSz="280415">
              <a:defRPr sz="1440"/>
            </a:pPr>
          </a:p>
          <a:p>
            <a:pPr defTabSz="280415">
              <a:defRPr sz="3839"/>
            </a:pPr>
            <a:r>
              <a:t>2. 选题组队</a:t>
            </a:r>
          </a:p>
          <a:p>
            <a:pPr defTabSz="280415">
              <a:defRPr sz="1440"/>
            </a:pPr>
            <a:r>
              <a:t>意义镀金术，进步性目标</a:t>
            </a:r>
          </a:p>
          <a:p>
            <a:pPr defTabSz="280415">
              <a:defRPr sz="1440"/>
            </a:pPr>
          </a:p>
          <a:p>
            <a:pPr defTabSz="280415">
              <a:defRPr sz="3839"/>
            </a:pPr>
            <a:r>
              <a:t>3. 计划与目标</a:t>
            </a:r>
          </a:p>
          <a:p>
            <a:pPr defTabSz="280415">
              <a:defRPr sz="1440"/>
            </a:pPr>
            <a:r>
              <a:t>心里对照，监控反馈</a:t>
            </a:r>
          </a:p>
          <a:p>
            <a:pPr defTabSz="280415">
              <a:defRPr sz="1440"/>
            </a:pPr>
          </a:p>
          <a:p>
            <a:pPr defTabSz="280415">
              <a:defRPr sz="3839"/>
            </a:pPr>
            <a:r>
              <a:t>4. 集体智慧</a:t>
            </a:r>
          </a:p>
          <a:p>
            <a:pPr defTabSz="280415">
              <a:defRPr sz="1440"/>
            </a:pPr>
            <a:r>
              <a:t>深度会谈，假设「悬挂」，工具与规范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2400" y="1637288"/>
            <a:ext cx="6055124" cy="4546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484" y="1637032"/>
            <a:ext cx="6045201" cy="454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Kurt Lewin, first coined the term &quot;action research&quot; in 1944。…"/>
          <p:cNvSpPr txBox="1"/>
          <p:nvPr>
            <p:ph type="title"/>
          </p:nvPr>
        </p:nvSpPr>
        <p:spPr>
          <a:xfrm>
            <a:off x="302275" y="6606975"/>
            <a:ext cx="12112885" cy="1609369"/>
          </a:xfrm>
          <a:prstGeom prst="rect">
            <a:avLst/>
          </a:prstGeom>
        </p:spPr>
        <p:txBody>
          <a:bodyPr/>
          <a:lstStyle/>
          <a:p>
            <a:pPr defTabSz="321310">
              <a:defRPr sz="2200"/>
            </a:pPr>
            <a:r>
              <a:t>Kurt Lewin, first coined the term "action research" in 1944。</a:t>
            </a:r>
          </a:p>
          <a:p>
            <a:pPr defTabSz="321310">
              <a:defRPr sz="2200"/>
            </a:pPr>
            <a:r>
              <a:t>《Action Research and Minority Problems》</a:t>
            </a:r>
          </a:p>
          <a:p>
            <a:pPr defTabSz="321310">
              <a:defRPr sz="2200"/>
            </a:pPr>
            <a:r>
              <a:t>他定义行动科学是A circle of planning, action, and fact-finding about the result of the action。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核心理论：…"/>
          <p:cNvSpPr txBox="1"/>
          <p:nvPr>
            <p:ph type="title"/>
          </p:nvPr>
        </p:nvSpPr>
        <p:spPr>
          <a:xfrm>
            <a:off x="994838" y="2514960"/>
            <a:ext cx="11015124" cy="4012840"/>
          </a:xfrm>
          <a:prstGeom prst="rect">
            <a:avLst/>
          </a:prstGeom>
        </p:spPr>
        <p:txBody>
          <a:bodyPr/>
          <a:lstStyle/>
          <a:p>
            <a:pPr defTabSz="566674">
              <a:defRPr sz="7760"/>
            </a:pPr>
            <a:r>
              <a:t>核心理论：</a:t>
            </a:r>
          </a:p>
          <a:p>
            <a:pPr defTabSz="566674">
              <a:defRPr sz="7760"/>
            </a:pPr>
            <a:r>
              <a:t>双环学习、双向学习模式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8301" y="939608"/>
            <a:ext cx="7128198" cy="7874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hris Argyris 1976 《Single-Loop and Double-Loop Models in Research on Decision Making》"/>
          <p:cNvSpPr txBox="1"/>
          <p:nvPr/>
        </p:nvSpPr>
        <p:spPr>
          <a:xfrm>
            <a:off x="1339469" y="7916526"/>
            <a:ext cx="1032586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Chris Argyris 1976 《Single-Loop and Double-Loop Models in Research on Decision Making》</a:t>
            </a:r>
          </a:p>
        </p:txBody>
      </p:sp>
      <p:pic>
        <p:nvPicPr>
          <p:cNvPr id="1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106" y="2536515"/>
            <a:ext cx="10566079" cy="4926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图像画廊"/>
          <p:cNvGrpSpPr/>
          <p:nvPr/>
        </p:nvGrpSpPr>
        <p:grpSpPr>
          <a:xfrm>
            <a:off x="952500" y="1270000"/>
            <a:ext cx="11099800" cy="7289800"/>
            <a:chOff x="0" y="0"/>
            <a:chExt cx="11099800" cy="7289800"/>
          </a:xfrm>
        </p:grpSpPr>
        <p:pic>
          <p:nvPicPr>
            <p:cNvPr id="136" name="model-II.jpeg" descr="model-II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525" r="0" b="4525"/>
            <a:stretch>
              <a:fillRect/>
            </a:stretch>
          </p:blipFill>
          <p:spPr>
            <a:xfrm>
              <a:off x="0" y="0"/>
              <a:ext cx="11099800" cy="6751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Chris Argyris"/>
            <p:cNvSpPr/>
            <p:nvPr/>
          </p:nvSpPr>
          <p:spPr>
            <a:xfrm>
              <a:off x="0" y="6827267"/>
              <a:ext cx="11099800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Chris Argyris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6040" y="3085440"/>
            <a:ext cx="9649020" cy="599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0132" y="731008"/>
            <a:ext cx="4130368" cy="224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